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B226A-94D0-4471-B47C-0819FB574550}" type="datetimeFigureOut">
              <a:rPr lang="en-GB" smtClean="0"/>
              <a:t>28/06/2017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9F993-D22D-4EBF-8AEA-2CA66B522EA7}" type="slidenum">
              <a:rPr lang="en-GB" smtClean="0"/>
              <a:t>‹#›</a:t>
            </a:fld>
            <a:endParaRPr lang="en-GB"/>
          </a:p>
        </p:txBody>
      </p:sp>
    </p:spTree>
    <p:extLst>
      <p:ext uri="{BB962C8B-B14F-4D97-AF65-F5344CB8AC3E}">
        <p14:creationId xmlns:p14="http://schemas.microsoft.com/office/powerpoint/2010/main" val="385798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069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788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797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2326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295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8112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618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373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3636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6857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255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1A995A-84A1-4D20-928D-DF36E2E45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0408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2448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552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9609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00682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119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5293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6494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4578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1A995A-84A1-4D20-928D-DF36E2E45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755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5E9756-1D46-4922-81C9-03A0F7C9362B}"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253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2864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5063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0312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F06192-C124-4343-A053-773C26C11A3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9061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1A995A-84A1-4D20-928D-DF36E2E45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59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B7E4FA-6E94-4652-B832-EBA89AC42F94}"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16463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B7E4FA-6E94-4652-B832-EBA89AC42F94}"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278284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B7E4FA-6E94-4652-B832-EBA89AC42F94}"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559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Pag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58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ide Pages">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52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D199D3D-0600-5145-8C64-97834FA18D5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359055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199D3D-0600-5145-8C64-97834FA18D5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4184584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D199D3D-0600-5145-8C64-97834FA18D5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26546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D199D3D-0600-5145-8C64-97834FA18D5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395094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D199D3D-0600-5145-8C64-97834FA18D59}"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122779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D199D3D-0600-5145-8C64-97834FA18D59}"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96285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B7E4FA-6E94-4652-B832-EBA89AC42F94}"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1192428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99D3D-0600-5145-8C64-97834FA18D59}"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74183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D199D3D-0600-5145-8C64-97834FA18D5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343519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D199D3D-0600-5145-8C64-97834FA18D59}"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3162670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199D3D-0600-5145-8C64-97834FA18D5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265145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199D3D-0600-5145-8C64-97834FA18D59}"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6000-6C73-4349-94B9-EC0D68A7BBB3}" type="slidenum">
              <a:rPr lang="en-US" smtClean="0"/>
              <a:pPr/>
              <a:t>‹#›</a:t>
            </a:fld>
            <a:endParaRPr lang="en-US"/>
          </a:p>
        </p:txBody>
      </p:sp>
    </p:spTree>
    <p:extLst>
      <p:ext uri="{BB962C8B-B14F-4D97-AF65-F5344CB8AC3E}">
        <p14:creationId xmlns:p14="http://schemas.microsoft.com/office/powerpoint/2010/main" val="112806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7E4FA-6E94-4652-B832-EBA89AC42F94}"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323075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B7E4FA-6E94-4652-B832-EBA89AC42F94}"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85940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B7E4FA-6E94-4652-B832-EBA89AC42F94}"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124965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B7E4FA-6E94-4652-B832-EBA89AC42F94}"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23086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E4FA-6E94-4652-B832-EBA89AC42F94}"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21997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7E4FA-6E94-4652-B832-EBA89AC42F94}"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64145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7E4FA-6E94-4652-B832-EBA89AC42F94}"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A3C36-5E3E-439C-A86B-2660D0389289}" type="slidenum">
              <a:rPr lang="en-GB" smtClean="0"/>
              <a:t>‹#›</a:t>
            </a:fld>
            <a:endParaRPr lang="en-GB"/>
          </a:p>
        </p:txBody>
      </p:sp>
    </p:spTree>
    <p:extLst>
      <p:ext uri="{BB962C8B-B14F-4D97-AF65-F5344CB8AC3E}">
        <p14:creationId xmlns:p14="http://schemas.microsoft.com/office/powerpoint/2010/main" val="288913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7E4FA-6E94-4652-B832-EBA89AC42F94}" type="datetimeFigureOut">
              <a:rPr lang="en-GB" smtClean="0"/>
              <a:t>28/06/2017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A3C36-5E3E-439C-A86B-2660D0389289}" type="slidenum">
              <a:rPr lang="en-GB" smtClean="0"/>
              <a:t>‹#›</a:t>
            </a:fld>
            <a:endParaRPr lang="en-GB"/>
          </a:p>
        </p:txBody>
      </p:sp>
    </p:spTree>
    <p:extLst>
      <p:ext uri="{BB962C8B-B14F-4D97-AF65-F5344CB8AC3E}">
        <p14:creationId xmlns:p14="http://schemas.microsoft.com/office/powerpoint/2010/main" val="46318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01" y="-77848"/>
            <a:ext cx="12517920" cy="7032467"/>
          </a:xfrm>
          <a:prstGeom prst="rect">
            <a:avLst/>
          </a:prstGeom>
        </p:spPr>
      </p:pic>
    </p:spTree>
    <p:extLst>
      <p:ext uri="{BB962C8B-B14F-4D97-AF65-F5344CB8AC3E}">
        <p14:creationId xmlns:p14="http://schemas.microsoft.com/office/powerpoint/2010/main" val="357406998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262" r="3262" b="17447"/>
          <a:stretch/>
        </p:blipFill>
        <p:spPr>
          <a:xfrm>
            <a:off x="0" y="30901"/>
            <a:ext cx="12192000" cy="6874375"/>
          </a:xfrm>
          <a:prstGeom prst="rect">
            <a:avLst/>
          </a:prstGeom>
        </p:spPr>
      </p:pic>
    </p:spTree>
    <p:extLst>
      <p:ext uri="{BB962C8B-B14F-4D97-AF65-F5344CB8AC3E}">
        <p14:creationId xmlns:p14="http://schemas.microsoft.com/office/powerpoint/2010/main" val="217889080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99D3D-0600-5145-8C64-97834FA18D59}" type="datetimeFigureOut">
              <a:rPr lang="en-US" smtClean="0"/>
              <a:pPr/>
              <a:t>6/28/2017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16000-6C73-4349-94B9-EC0D68A7BBB3}" type="slidenum">
              <a:rPr lang="en-US" smtClean="0"/>
              <a:pPr/>
              <a:t>‹#›</a:t>
            </a:fld>
            <a:endParaRPr lang="en-US"/>
          </a:p>
        </p:txBody>
      </p:sp>
    </p:spTree>
    <p:extLst>
      <p:ext uri="{BB962C8B-B14F-4D97-AF65-F5344CB8AC3E}">
        <p14:creationId xmlns:p14="http://schemas.microsoft.com/office/powerpoint/2010/main" val="36064801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4518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81404"/>
            <a:ext cx="8229600" cy="1143000"/>
          </a:xfrm>
        </p:spPr>
        <p:txBody>
          <a:bodyPr>
            <a:normAutofit/>
          </a:bodyPr>
          <a:lstStyle/>
          <a:p>
            <a:r>
              <a:rPr lang="en-GB" sz="3600" b="1" dirty="0">
                <a:solidFill>
                  <a:srgbClr val="376092"/>
                </a:solidFill>
              </a:rPr>
              <a:t>Common Ground</a:t>
            </a:r>
          </a:p>
        </p:txBody>
      </p:sp>
      <p:sp>
        <p:nvSpPr>
          <p:cNvPr id="3" name="Content Placeholder 2"/>
          <p:cNvSpPr>
            <a:spLocks noGrp="1"/>
          </p:cNvSpPr>
          <p:nvPr>
            <p:ph idx="1"/>
          </p:nvPr>
        </p:nvSpPr>
        <p:spPr>
          <a:xfrm>
            <a:off x="1981200" y="2206967"/>
            <a:ext cx="8229600" cy="4525963"/>
          </a:xfrm>
        </p:spPr>
        <p:txBody>
          <a:bodyPr/>
          <a:lstStyle/>
          <a:p>
            <a:r>
              <a:rPr lang="en-GB" dirty="0"/>
              <a:t>Focus on flourishing – shared humanity </a:t>
            </a:r>
          </a:p>
          <a:p>
            <a:r>
              <a:rPr lang="en-GB" dirty="0"/>
              <a:t>Common understanding about the purpose of education</a:t>
            </a:r>
          </a:p>
          <a:p>
            <a:r>
              <a:rPr lang="en-GB" dirty="0"/>
              <a:t>Common understanding of the building blocks of character – the virtues</a:t>
            </a:r>
          </a:p>
          <a:p>
            <a:r>
              <a:rPr lang="en-GB" dirty="0"/>
              <a:t>Common pedagogical approaches</a:t>
            </a:r>
          </a:p>
          <a:p>
            <a:r>
              <a:rPr lang="en-GB" dirty="0"/>
              <a:t>Often challenge dominant education policy on similar grounds </a:t>
            </a:r>
          </a:p>
          <a:p>
            <a:endParaRPr lang="en-GB" dirty="0"/>
          </a:p>
          <a:p>
            <a:endParaRPr lang="en-GB" dirty="0"/>
          </a:p>
        </p:txBody>
      </p:sp>
    </p:spTree>
    <p:extLst>
      <p:ext uri="{BB962C8B-B14F-4D97-AF65-F5344CB8AC3E}">
        <p14:creationId xmlns:p14="http://schemas.microsoft.com/office/powerpoint/2010/main" val="308000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81404"/>
            <a:ext cx="8229600" cy="1143000"/>
          </a:xfrm>
        </p:spPr>
        <p:txBody>
          <a:bodyPr>
            <a:normAutofit/>
          </a:bodyPr>
          <a:lstStyle/>
          <a:p>
            <a:r>
              <a:rPr lang="en-GB" sz="3600" b="1" dirty="0">
                <a:solidFill>
                  <a:srgbClr val="376092"/>
                </a:solidFill>
              </a:rPr>
              <a:t>Common Ground</a:t>
            </a:r>
          </a:p>
        </p:txBody>
      </p:sp>
      <p:sp>
        <p:nvSpPr>
          <p:cNvPr id="3" name="Content Placeholder 2"/>
          <p:cNvSpPr>
            <a:spLocks noGrp="1"/>
          </p:cNvSpPr>
          <p:nvPr>
            <p:ph idx="1"/>
          </p:nvPr>
        </p:nvSpPr>
        <p:spPr>
          <a:xfrm>
            <a:off x="1981200" y="2172783"/>
            <a:ext cx="8229600" cy="4525963"/>
          </a:xfrm>
        </p:spPr>
        <p:txBody>
          <a:bodyPr>
            <a:normAutofit fontScale="92500" lnSpcReduction="10000"/>
          </a:bodyPr>
          <a:lstStyle/>
          <a:p>
            <a:pPr marL="0" indent="0">
              <a:buNone/>
            </a:pPr>
            <a:r>
              <a:rPr lang="en-GB" sz="2000" i="1" dirty="0"/>
              <a:t>‘character traits enable people to live, cooperate and learn with others in a way that is peaceful, neighbourly and morally justifiable. Displaying moral and other virtues in admirable activity over the course of a life, and enjoying the inherent satisfaction that ensues is what it means to live a flourishing life’. </a:t>
            </a:r>
          </a:p>
          <a:p>
            <a:pPr marL="0" indent="0">
              <a:buNone/>
            </a:pPr>
            <a:r>
              <a:rPr lang="en-GB" sz="2000" i="1" dirty="0"/>
              <a:t>								</a:t>
            </a:r>
            <a:r>
              <a:rPr lang="en-GB" sz="2000" dirty="0"/>
              <a:t>Framework for Character Education, 2013</a:t>
            </a:r>
          </a:p>
          <a:p>
            <a:pPr marL="0" indent="0">
              <a:buNone/>
            </a:pPr>
            <a:endParaRPr lang="en-GB" sz="2000" dirty="0"/>
          </a:p>
          <a:p>
            <a:pPr marL="0" indent="0">
              <a:buNone/>
            </a:pPr>
            <a:r>
              <a:rPr lang="en-GB" sz="2000" dirty="0"/>
              <a:t>‘</a:t>
            </a:r>
            <a:r>
              <a:rPr lang="en-GB" sz="2000" i="1" dirty="0"/>
              <a:t>We see the ultimate purpose of education as the promotion of “life in all its fullness.” Education is about more than just producing increasingly efficient economic units: it is about developing people who can flourish in all areas of their lives. Character education is essential to this</a:t>
            </a:r>
            <a:r>
              <a:rPr lang="en-GB" sz="2000" dirty="0"/>
              <a:t>.’</a:t>
            </a:r>
          </a:p>
          <a:p>
            <a:pPr marL="0" indent="0">
              <a:buNone/>
            </a:pPr>
            <a:r>
              <a:rPr lang="en-GB" sz="2000" dirty="0"/>
              <a:t> 												Fruit of the Spirit, 2015 </a:t>
            </a:r>
          </a:p>
          <a:p>
            <a:pPr marL="0" indent="0">
              <a:buNone/>
            </a:pPr>
            <a:endParaRPr lang="en-GB" sz="2000" i="1" dirty="0"/>
          </a:p>
          <a:p>
            <a:pPr marL="0" indent="0">
              <a:buNone/>
            </a:pPr>
            <a:r>
              <a:rPr lang="en-GB" sz="2000" i="1" dirty="0"/>
              <a:t>‘There is no denying the fact that notions of moral character and virtue are a mainstay of all the world’s great religions.’</a:t>
            </a:r>
          </a:p>
          <a:p>
            <a:pPr marL="0" indent="0">
              <a:buNone/>
            </a:pPr>
            <a:r>
              <a:rPr lang="en-GB" sz="2000" dirty="0"/>
              <a:t>													 </a:t>
            </a:r>
            <a:r>
              <a:rPr lang="en-GB" sz="2000" dirty="0" err="1"/>
              <a:t>Kristjánsson</a:t>
            </a:r>
            <a:r>
              <a:rPr lang="en-GB" sz="2000" dirty="0"/>
              <a:t>, 2013</a:t>
            </a:r>
            <a:endParaRPr lang="en-US" sz="2000" dirty="0"/>
          </a:p>
          <a:p>
            <a:pPr marL="0" indent="0">
              <a:buNone/>
            </a:pPr>
            <a:endParaRPr lang="en-GB" sz="2000" dirty="0"/>
          </a:p>
        </p:txBody>
      </p:sp>
    </p:spTree>
    <p:extLst>
      <p:ext uri="{BB962C8B-B14F-4D97-AF65-F5344CB8AC3E}">
        <p14:creationId xmlns:p14="http://schemas.microsoft.com/office/powerpoint/2010/main" val="223722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10" name="Rectangle 9"/>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91544" y="1313864"/>
            <a:ext cx="8424936" cy="4872013"/>
          </a:xfrm>
        </p:spPr>
        <p:txBody>
          <a:bodyPr>
            <a:normAutofit lnSpcReduction="10000"/>
          </a:bodyPr>
          <a:lstStyle/>
          <a:p>
            <a:pPr marL="0" indent="0" algn="ctr">
              <a:buNone/>
            </a:pPr>
            <a:r>
              <a:rPr lang="en-GB" sz="3600" b="1" dirty="0">
                <a:solidFill>
                  <a:srgbClr val="376092"/>
                </a:solidFill>
                <a:latin typeface="+mj-lt"/>
              </a:rPr>
              <a:t>Character Education : Double Benefit</a:t>
            </a:r>
          </a:p>
          <a:p>
            <a:pPr marL="0" indent="0">
              <a:buNone/>
            </a:pPr>
            <a:endParaRPr lang="en-GB" dirty="0">
              <a:latin typeface="+mj-lt"/>
            </a:endParaRPr>
          </a:p>
          <a:p>
            <a:pPr marL="0" indent="0">
              <a:buNone/>
            </a:pPr>
            <a:r>
              <a:rPr lang="en-GB" b="1" dirty="0">
                <a:latin typeface="+mj-lt"/>
              </a:rPr>
              <a:t>Human Flourishing:</a:t>
            </a:r>
            <a:r>
              <a:rPr lang="en-GB" dirty="0">
                <a:latin typeface="+mj-lt"/>
              </a:rPr>
              <a:t> happy, mentally and physically well,  successful individuals</a:t>
            </a:r>
          </a:p>
          <a:p>
            <a:pPr marL="0" indent="0">
              <a:buNone/>
            </a:pPr>
            <a:r>
              <a:rPr lang="en-GB" dirty="0">
                <a:latin typeface="+mj-lt"/>
              </a:rPr>
              <a:t>							</a:t>
            </a:r>
            <a:r>
              <a:rPr lang="en-GB" sz="9500" dirty="0">
                <a:latin typeface="+mj-lt"/>
              </a:rPr>
              <a:t>+</a:t>
            </a:r>
          </a:p>
          <a:p>
            <a:pPr marL="0" indent="0">
              <a:buNone/>
            </a:pPr>
            <a:r>
              <a:rPr lang="en-GB" b="1" dirty="0"/>
              <a:t>Societal Flourishing:</a:t>
            </a:r>
            <a:r>
              <a:rPr lang="en-GB" dirty="0"/>
              <a:t> engaged moral and civically minded citizens</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lgn="ctr">
              <a:buNone/>
            </a:pPr>
            <a:endParaRPr lang="en-GB" dirty="0">
              <a:latin typeface="+mj-lt"/>
            </a:endParaRPr>
          </a:p>
        </p:txBody>
      </p:sp>
    </p:spTree>
    <p:extLst>
      <p:ext uri="{BB962C8B-B14F-4D97-AF65-F5344CB8AC3E}">
        <p14:creationId xmlns:p14="http://schemas.microsoft.com/office/powerpoint/2010/main" val="7299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81200" y="2224059"/>
            <a:ext cx="8229600" cy="4525963"/>
          </a:xfrm>
        </p:spPr>
        <p:txBody>
          <a:bodyPr/>
          <a:lstStyle/>
          <a:p>
            <a:r>
              <a:rPr lang="en-GB" dirty="0"/>
              <a:t>Underpinning Discipline (e.g. Philosophy, Psychology, Theology)  </a:t>
            </a:r>
          </a:p>
          <a:p>
            <a:r>
              <a:rPr lang="en-GB" dirty="0"/>
              <a:t>Priority Virtues</a:t>
            </a:r>
          </a:p>
          <a:p>
            <a:r>
              <a:rPr lang="en-GB" dirty="0"/>
              <a:t>Presence of an overall meta-virtue </a:t>
            </a:r>
          </a:p>
          <a:p>
            <a:r>
              <a:rPr lang="en-GB" dirty="0"/>
              <a:t>Sources of inspiration – underpinning ideology</a:t>
            </a:r>
          </a:p>
          <a:p>
            <a:pPr>
              <a:buNone/>
            </a:pPr>
            <a:endParaRPr lang="en-GB" dirty="0"/>
          </a:p>
        </p:txBody>
      </p:sp>
      <p:sp>
        <p:nvSpPr>
          <p:cNvPr id="8" name="Title 1"/>
          <p:cNvSpPr txBox="1">
            <a:spLocks/>
          </p:cNvSpPr>
          <p:nvPr/>
        </p:nvSpPr>
        <p:spPr>
          <a:xfrm>
            <a:off x="1981200" y="9155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457189"/>
            <a:r>
              <a:rPr lang="en-GB" sz="3600" b="1">
                <a:solidFill>
                  <a:srgbClr val="376092"/>
                </a:solidFill>
              </a:rPr>
              <a:t>Possible Differences  </a:t>
            </a:r>
            <a:endParaRPr lang="en-GB" sz="3600" b="1" dirty="0">
              <a:solidFill>
                <a:srgbClr val="376092"/>
              </a:solidFill>
            </a:endParaRPr>
          </a:p>
        </p:txBody>
      </p:sp>
    </p:spTree>
    <p:extLst>
      <p:ext uri="{BB962C8B-B14F-4D97-AF65-F5344CB8AC3E}">
        <p14:creationId xmlns:p14="http://schemas.microsoft.com/office/powerpoint/2010/main" val="186789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915588"/>
            <a:ext cx="8229600" cy="1143000"/>
          </a:xfrm>
        </p:spPr>
        <p:txBody>
          <a:bodyPr>
            <a:normAutofit/>
          </a:bodyPr>
          <a:lstStyle/>
          <a:p>
            <a:r>
              <a:rPr lang="en-GB" sz="3600" b="1" dirty="0">
                <a:solidFill>
                  <a:srgbClr val="376092"/>
                </a:solidFill>
              </a:rPr>
              <a:t>Possible Differences  </a:t>
            </a:r>
          </a:p>
        </p:txBody>
      </p:sp>
      <p:sp>
        <p:nvSpPr>
          <p:cNvPr id="3" name="Content Placeholder 2"/>
          <p:cNvSpPr>
            <a:spLocks noGrp="1"/>
          </p:cNvSpPr>
          <p:nvPr>
            <p:ph idx="1"/>
          </p:nvPr>
        </p:nvSpPr>
        <p:spPr>
          <a:xfrm>
            <a:off x="1981200" y="2241151"/>
            <a:ext cx="8229600" cy="4525963"/>
          </a:xfrm>
        </p:spPr>
        <p:txBody>
          <a:bodyPr>
            <a:normAutofit/>
          </a:bodyPr>
          <a:lstStyle/>
          <a:p>
            <a:pPr marL="0" indent="0" algn="r">
              <a:buNone/>
            </a:pPr>
            <a:endParaRPr lang="en-GB" dirty="0"/>
          </a:p>
          <a:p>
            <a:pPr marL="0" indent="0" algn="r">
              <a:buNone/>
            </a:pPr>
            <a:r>
              <a:rPr lang="en-GB" dirty="0"/>
              <a:t>‘</a:t>
            </a:r>
            <a:r>
              <a:rPr lang="en-GB" i="1" dirty="0"/>
              <a:t>the idea that ‘character’ and ‘virtue’ do not make sense or cannot be justified outside a religious context is an historical non-starter.’  </a:t>
            </a:r>
            <a:r>
              <a:rPr lang="en-GB" dirty="0"/>
              <a:t>(</a:t>
            </a:r>
            <a:r>
              <a:rPr lang="en-GB" dirty="0" err="1"/>
              <a:t>Kristjánsson</a:t>
            </a:r>
            <a:r>
              <a:rPr lang="en-GB" dirty="0"/>
              <a:t>, 2013)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7616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907043"/>
            <a:ext cx="8229600" cy="1143000"/>
          </a:xfrm>
        </p:spPr>
        <p:txBody>
          <a:bodyPr>
            <a:normAutofit/>
          </a:bodyPr>
          <a:lstStyle/>
          <a:p>
            <a:pPr algn="l"/>
            <a:r>
              <a:rPr lang="en-GB" sz="3600" b="1" dirty="0">
                <a:solidFill>
                  <a:srgbClr val="376092"/>
                </a:solidFill>
              </a:rPr>
              <a:t>Religion can contribute...</a:t>
            </a:r>
          </a:p>
        </p:txBody>
      </p:sp>
      <p:sp>
        <p:nvSpPr>
          <p:cNvPr id="3" name="Content Placeholder 2"/>
          <p:cNvSpPr>
            <a:spLocks noGrp="1"/>
          </p:cNvSpPr>
          <p:nvPr>
            <p:ph idx="1"/>
          </p:nvPr>
        </p:nvSpPr>
        <p:spPr>
          <a:xfrm>
            <a:off x="1981200" y="2181329"/>
            <a:ext cx="8229600" cy="4525963"/>
          </a:xfrm>
        </p:spPr>
        <p:txBody>
          <a:bodyPr>
            <a:normAutofit fontScale="92500" lnSpcReduction="20000"/>
          </a:bodyPr>
          <a:lstStyle/>
          <a:p>
            <a:pPr marL="0" indent="0">
              <a:buNone/>
            </a:pPr>
            <a:r>
              <a:rPr lang="en-GB" dirty="0"/>
              <a:t>Human beings’ deep-seated orientation or urge – sometimes referred to as ‘a transcendent urge’ – towards extraordinary, idealised experiences of the true, good and beautiful. </a:t>
            </a:r>
          </a:p>
          <a:p>
            <a:pPr marL="0" indent="0">
              <a:buNone/>
            </a:pPr>
            <a:endParaRPr lang="en-GB" dirty="0"/>
          </a:p>
          <a:p>
            <a:pPr marL="0" indent="0">
              <a:buNone/>
            </a:pPr>
            <a:r>
              <a:rPr lang="en-GB" dirty="0"/>
              <a:t>This urge is revealed in the inter-human aesthetic impulse and a strong drive towards some sort of spirituality</a:t>
            </a:r>
          </a:p>
          <a:p>
            <a:pPr marL="0" indent="0">
              <a:buNone/>
            </a:pPr>
            <a:endParaRPr lang="en-GB" b="1" dirty="0"/>
          </a:p>
          <a:p>
            <a:pPr marL="0" indent="0">
              <a:buNone/>
            </a:pPr>
            <a:r>
              <a:rPr lang="en-GB" dirty="0"/>
              <a:t>Character Virtues cannot be neutral – don’t exist in a vacuum. </a:t>
            </a:r>
          </a:p>
          <a:p>
            <a:pPr marL="0" indent="0">
              <a:buNone/>
            </a:pPr>
            <a:endParaRPr lang="en-GB" dirty="0"/>
          </a:p>
          <a:p>
            <a:endParaRPr lang="en-GB" dirty="0"/>
          </a:p>
        </p:txBody>
      </p:sp>
    </p:spTree>
    <p:extLst>
      <p:ext uri="{BB962C8B-B14F-4D97-AF65-F5344CB8AC3E}">
        <p14:creationId xmlns:p14="http://schemas.microsoft.com/office/powerpoint/2010/main" val="338697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98496"/>
            <a:ext cx="8229600" cy="1143000"/>
          </a:xfrm>
        </p:spPr>
        <p:txBody>
          <a:bodyPr>
            <a:normAutofit/>
          </a:bodyPr>
          <a:lstStyle/>
          <a:p>
            <a:pPr algn="l"/>
            <a:r>
              <a:rPr lang="en-GB" sz="3600" b="1" dirty="0">
                <a:solidFill>
                  <a:srgbClr val="376092"/>
                </a:solidFill>
              </a:rPr>
              <a:t>Virtue Ethics can contribute…</a:t>
            </a:r>
          </a:p>
        </p:txBody>
      </p:sp>
      <p:sp>
        <p:nvSpPr>
          <p:cNvPr id="3" name="Content Placeholder 2"/>
          <p:cNvSpPr>
            <a:spLocks noGrp="1"/>
          </p:cNvSpPr>
          <p:nvPr>
            <p:ph idx="1"/>
          </p:nvPr>
        </p:nvSpPr>
        <p:spPr>
          <a:xfrm>
            <a:off x="1981200" y="2198421"/>
            <a:ext cx="8229600" cy="4525963"/>
          </a:xfrm>
        </p:spPr>
        <p:txBody>
          <a:bodyPr>
            <a:normAutofit/>
          </a:bodyPr>
          <a:lstStyle/>
          <a:p>
            <a:pPr>
              <a:buNone/>
            </a:pPr>
            <a:r>
              <a:rPr lang="en-GB" b="1" dirty="0"/>
              <a:t>Meta-Virtue of </a:t>
            </a:r>
            <a:r>
              <a:rPr lang="en-GB" b="1" i="1" dirty="0" err="1"/>
              <a:t>Phronesis</a:t>
            </a:r>
            <a:endParaRPr lang="en-GB" b="1" dirty="0"/>
          </a:p>
          <a:p>
            <a:endParaRPr lang="en-GB" dirty="0">
              <a:solidFill>
                <a:srgbClr val="002060"/>
              </a:solidFill>
            </a:endParaRPr>
          </a:p>
          <a:p>
            <a:r>
              <a:rPr lang="en-GB" dirty="0"/>
              <a:t>Over-arching ‘moderating’ virtue</a:t>
            </a:r>
          </a:p>
          <a:p>
            <a:r>
              <a:rPr lang="en-GB" dirty="0"/>
              <a:t>Learnt through experience – development of good habits</a:t>
            </a:r>
          </a:p>
          <a:p>
            <a:r>
              <a:rPr lang="en-GB" dirty="0"/>
              <a:t>Useful when virtues conflict</a:t>
            </a:r>
          </a:p>
          <a:p>
            <a:r>
              <a:rPr lang="en-GB" dirty="0"/>
              <a:t>Useful when the rules are not clear or the consequences are hard to calculate </a:t>
            </a:r>
          </a:p>
          <a:p>
            <a:endParaRPr lang="en-GB" dirty="0">
              <a:solidFill>
                <a:srgbClr val="002060"/>
              </a:solidFill>
            </a:endParaRPr>
          </a:p>
          <a:p>
            <a:pPr lvl="1">
              <a:buFont typeface="Arial" panose="020B0604020202020204" pitchFamily="34" charset="0"/>
              <a:buChar char="•"/>
            </a:pPr>
            <a:endParaRPr lang="en-GB" sz="3200" dirty="0">
              <a:solidFill>
                <a:srgbClr val="002060"/>
              </a:solidFill>
            </a:endParaRPr>
          </a:p>
          <a:p>
            <a:endParaRPr lang="en-GB" dirty="0"/>
          </a:p>
        </p:txBody>
      </p:sp>
    </p:spTree>
    <p:extLst>
      <p:ext uri="{BB962C8B-B14F-4D97-AF65-F5344CB8AC3E}">
        <p14:creationId xmlns:p14="http://schemas.microsoft.com/office/powerpoint/2010/main" val="293707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129239"/>
            <a:ext cx="8229600" cy="1143000"/>
          </a:xfrm>
        </p:spPr>
        <p:txBody>
          <a:bodyPr>
            <a:noAutofit/>
          </a:bodyPr>
          <a:lstStyle/>
          <a:p>
            <a:r>
              <a:rPr lang="en-GB" sz="3600" b="1" dirty="0">
                <a:solidFill>
                  <a:srgbClr val="376092"/>
                </a:solidFill>
              </a:rPr>
              <a:t>Something Religion and Virtue Ethics can Give Positive Psychology</a:t>
            </a:r>
          </a:p>
        </p:txBody>
      </p:sp>
      <p:sp>
        <p:nvSpPr>
          <p:cNvPr id="3" name="Content Placeholder 2"/>
          <p:cNvSpPr>
            <a:spLocks noGrp="1"/>
          </p:cNvSpPr>
          <p:nvPr>
            <p:ph idx="1"/>
          </p:nvPr>
        </p:nvSpPr>
        <p:spPr>
          <a:xfrm>
            <a:off x="1981200" y="2454801"/>
            <a:ext cx="8229600" cy="4525963"/>
          </a:xfrm>
        </p:spPr>
        <p:txBody>
          <a:bodyPr>
            <a:normAutofit fontScale="77500" lnSpcReduction="20000"/>
          </a:bodyPr>
          <a:lstStyle/>
          <a:p>
            <a:endParaRPr lang="en-GB" dirty="0"/>
          </a:p>
          <a:p>
            <a:r>
              <a:rPr lang="en-GB" dirty="0"/>
              <a:t>A greater focus on Moral and Civic virtues</a:t>
            </a:r>
          </a:p>
          <a:p>
            <a:endParaRPr lang="en-GB" dirty="0"/>
          </a:p>
          <a:p>
            <a:pPr>
              <a:buNone/>
            </a:pPr>
            <a:r>
              <a:rPr lang="en-GB" i="1" dirty="0"/>
              <a:t>‘a list of prototypical virtues – that will be</a:t>
            </a:r>
          </a:p>
          <a:p>
            <a:pPr>
              <a:buNone/>
            </a:pPr>
            <a:r>
              <a:rPr lang="en-GB" i="1" dirty="0"/>
              <a:t>recognised and embraced by representatives of all</a:t>
            </a:r>
          </a:p>
          <a:p>
            <a:pPr>
              <a:buNone/>
            </a:pPr>
            <a:r>
              <a:rPr lang="en-GB" i="1" dirty="0"/>
              <a:t>cultures and religions – can be suggested and</a:t>
            </a:r>
          </a:p>
          <a:p>
            <a:pPr>
              <a:buNone/>
            </a:pPr>
            <a:r>
              <a:rPr lang="en-GB" i="1" dirty="0"/>
              <a:t>drawn upon in character education. The list contains</a:t>
            </a:r>
          </a:p>
          <a:p>
            <a:pPr>
              <a:buNone/>
            </a:pPr>
            <a:r>
              <a:rPr lang="en-GB" i="1" dirty="0"/>
              <a:t>examples of such virtues that have been highlighted in</a:t>
            </a:r>
          </a:p>
          <a:p>
            <a:pPr>
              <a:buNone/>
            </a:pPr>
            <a:r>
              <a:rPr lang="en-GB" i="1" dirty="0"/>
              <a:t>some of the most influential philosophical and religious</a:t>
            </a:r>
          </a:p>
          <a:p>
            <a:pPr>
              <a:buNone/>
            </a:pPr>
            <a:r>
              <a:rPr lang="en-GB" i="1" dirty="0"/>
              <a:t>systems of morality – and that also resonate well with</a:t>
            </a:r>
          </a:p>
          <a:p>
            <a:pPr>
              <a:buNone/>
            </a:pPr>
            <a:r>
              <a:rPr lang="en-GB" i="1" dirty="0"/>
              <a:t>current efforts at character education in schools’</a:t>
            </a:r>
          </a:p>
        </p:txBody>
      </p:sp>
    </p:spTree>
    <p:extLst>
      <p:ext uri="{BB962C8B-B14F-4D97-AF65-F5344CB8AC3E}">
        <p14:creationId xmlns:p14="http://schemas.microsoft.com/office/powerpoint/2010/main" val="55354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9" name="Rectangle 8"/>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275" y="1166068"/>
            <a:ext cx="6895811" cy="569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64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98496"/>
            <a:ext cx="8229600" cy="1143000"/>
          </a:xfrm>
        </p:spPr>
        <p:txBody>
          <a:bodyPr>
            <a:normAutofit/>
          </a:bodyPr>
          <a:lstStyle/>
          <a:p>
            <a:r>
              <a:rPr lang="en-GB" sz="3600" b="1" dirty="0">
                <a:solidFill>
                  <a:srgbClr val="376092"/>
                </a:solidFill>
              </a:rPr>
              <a:t>British Virtues </a:t>
            </a:r>
          </a:p>
        </p:txBody>
      </p:sp>
      <p:sp>
        <p:nvSpPr>
          <p:cNvPr id="3" name="Content Placeholder 2"/>
          <p:cNvSpPr>
            <a:spLocks noGrp="1"/>
          </p:cNvSpPr>
          <p:nvPr>
            <p:ph idx="1"/>
          </p:nvPr>
        </p:nvSpPr>
        <p:spPr>
          <a:xfrm>
            <a:off x="1981200" y="2224059"/>
            <a:ext cx="8229600" cy="4525963"/>
          </a:xfrm>
        </p:spPr>
        <p:txBody>
          <a:bodyPr/>
          <a:lstStyle/>
          <a:p>
            <a:pPr>
              <a:buNone/>
            </a:pPr>
            <a:r>
              <a:rPr lang="en-GB" dirty="0"/>
              <a:t>‘actively promoted’ through teaching an appreciation of the rule of law; an understanding of the democratic process; respect for individual freedoms; tolerance of those with different beliefs; and an understanding of how to tackle discrimination’</a:t>
            </a:r>
          </a:p>
        </p:txBody>
      </p:sp>
    </p:spTree>
    <p:extLst>
      <p:ext uri="{BB962C8B-B14F-4D97-AF65-F5344CB8AC3E}">
        <p14:creationId xmlns:p14="http://schemas.microsoft.com/office/powerpoint/2010/main" val="306627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6" name="Rectangle 5"/>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72859"/>
            <a:ext cx="8229600" cy="1143000"/>
          </a:xfrm>
        </p:spPr>
        <p:txBody>
          <a:bodyPr>
            <a:normAutofit/>
          </a:bodyPr>
          <a:lstStyle/>
          <a:p>
            <a:r>
              <a:rPr lang="en-GB" sz="3600" b="1" dirty="0">
                <a:solidFill>
                  <a:srgbClr val="376092"/>
                </a:solidFill>
              </a:rPr>
              <a:t>VIA Virtues </a:t>
            </a:r>
          </a:p>
        </p:txBody>
      </p:sp>
      <p:pic>
        <p:nvPicPr>
          <p:cNvPr id="4" name="Content Placeholder 3" descr="character-strengths-and-virtues-classification.jpg"/>
          <p:cNvPicPr>
            <a:picLocks noGrp="1" noChangeAspect="1"/>
          </p:cNvPicPr>
          <p:nvPr>
            <p:ph idx="1"/>
          </p:nvPr>
        </p:nvPicPr>
        <p:blipFill>
          <a:blip r:embed="rId6"/>
          <a:stretch>
            <a:fillRect/>
          </a:stretch>
        </p:blipFill>
        <p:spPr>
          <a:xfrm>
            <a:off x="2286000" y="2310606"/>
            <a:ext cx="7620000" cy="3105151"/>
          </a:xfrm>
        </p:spPr>
      </p:pic>
    </p:spTree>
    <p:extLst>
      <p:ext uri="{BB962C8B-B14F-4D97-AF65-F5344CB8AC3E}">
        <p14:creationId xmlns:p14="http://schemas.microsoft.com/office/powerpoint/2010/main" val="263125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55767"/>
            <a:ext cx="8229600" cy="1143000"/>
          </a:xfrm>
        </p:spPr>
        <p:txBody>
          <a:bodyPr>
            <a:normAutofit/>
          </a:bodyPr>
          <a:lstStyle/>
          <a:p>
            <a:r>
              <a:rPr lang="en-GB" sz="3600" b="1" dirty="0">
                <a:solidFill>
                  <a:srgbClr val="376092"/>
                </a:solidFill>
              </a:rPr>
              <a:t>C of E Virtues </a:t>
            </a:r>
          </a:p>
        </p:txBody>
      </p:sp>
      <p:sp>
        <p:nvSpPr>
          <p:cNvPr id="3" name="Content Placeholder 2"/>
          <p:cNvSpPr>
            <a:spLocks noGrp="1"/>
          </p:cNvSpPr>
          <p:nvPr>
            <p:ph idx="1"/>
          </p:nvPr>
        </p:nvSpPr>
        <p:spPr>
          <a:xfrm>
            <a:off x="1981200" y="2181329"/>
            <a:ext cx="8229600" cy="4525963"/>
          </a:xfrm>
        </p:spPr>
        <p:txBody>
          <a:bodyPr>
            <a:normAutofit lnSpcReduction="10000"/>
          </a:bodyPr>
          <a:lstStyle/>
          <a:p>
            <a:r>
              <a:rPr lang="en-GB" dirty="0"/>
              <a:t>The four Cardinal Virtues: Prudence, Temperance, Courage and Justice. </a:t>
            </a:r>
          </a:p>
          <a:p>
            <a:endParaRPr lang="en-GB" dirty="0"/>
          </a:p>
          <a:p>
            <a:r>
              <a:rPr lang="en-GB" dirty="0"/>
              <a:t>The Seven Heavenly Virtues: Faith, Hope, Charity, Fortitude, Justice, Temperance, Prudence</a:t>
            </a:r>
          </a:p>
          <a:p>
            <a:endParaRPr lang="en-GB" dirty="0"/>
          </a:p>
          <a:p>
            <a:r>
              <a:rPr lang="en-GB" dirty="0"/>
              <a:t>C of E Vision for Education Document : Wisdom, Hope, Community and Dignity </a:t>
            </a:r>
          </a:p>
        </p:txBody>
      </p:sp>
    </p:spTree>
    <p:extLst>
      <p:ext uri="{BB962C8B-B14F-4D97-AF65-F5344CB8AC3E}">
        <p14:creationId xmlns:p14="http://schemas.microsoft.com/office/powerpoint/2010/main" val="323691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2655" y="958319"/>
            <a:ext cx="8229600" cy="1143000"/>
          </a:xfrm>
        </p:spPr>
        <p:txBody>
          <a:bodyPr>
            <a:normAutofit/>
          </a:bodyPr>
          <a:lstStyle/>
          <a:p>
            <a:r>
              <a:rPr lang="en-GB" sz="3600" b="1" dirty="0">
                <a:solidFill>
                  <a:srgbClr val="376092"/>
                </a:solidFill>
              </a:rPr>
              <a:t>Unity of the Virtues</a:t>
            </a:r>
          </a:p>
        </p:txBody>
      </p:sp>
      <p:sp>
        <p:nvSpPr>
          <p:cNvPr id="3" name="Content Placeholder 2"/>
          <p:cNvSpPr>
            <a:spLocks noGrp="1"/>
          </p:cNvSpPr>
          <p:nvPr>
            <p:ph idx="1"/>
          </p:nvPr>
        </p:nvSpPr>
        <p:spPr>
          <a:xfrm>
            <a:off x="1972655" y="2283881"/>
            <a:ext cx="8229600" cy="4525963"/>
          </a:xfrm>
        </p:spPr>
        <p:txBody>
          <a:bodyPr/>
          <a:lstStyle/>
          <a:p>
            <a:pPr>
              <a:buNone/>
            </a:pPr>
            <a:r>
              <a:rPr lang="en-GB" dirty="0"/>
              <a:t>‘Might there be an argument for defining “good</a:t>
            </a:r>
          </a:p>
          <a:p>
            <a:pPr>
              <a:buNone/>
            </a:pPr>
            <a:r>
              <a:rPr lang="en-GB" dirty="0"/>
              <a:t>character” not as a list of traits but as something</a:t>
            </a:r>
          </a:p>
          <a:p>
            <a:pPr>
              <a:buNone/>
            </a:pPr>
            <a:r>
              <a:rPr lang="en-GB" dirty="0"/>
              <a:t>embedded in a deep vision about the place of</a:t>
            </a:r>
          </a:p>
          <a:p>
            <a:pPr>
              <a:buNone/>
            </a:pPr>
            <a:r>
              <a:rPr lang="en-GB" dirty="0"/>
              <a:t>human beings in the world?’</a:t>
            </a:r>
          </a:p>
          <a:p>
            <a:pPr>
              <a:buNone/>
            </a:pPr>
            <a:r>
              <a:rPr lang="en-GB" dirty="0"/>
              <a:t>							Fruit of the Spirit, 2015</a:t>
            </a:r>
          </a:p>
          <a:p>
            <a:pPr>
              <a:buNone/>
            </a:pPr>
            <a:endParaRPr lang="en-GB" dirty="0"/>
          </a:p>
        </p:txBody>
      </p:sp>
    </p:spTree>
    <p:extLst>
      <p:ext uri="{BB962C8B-B14F-4D97-AF65-F5344CB8AC3E}">
        <p14:creationId xmlns:p14="http://schemas.microsoft.com/office/powerpoint/2010/main" val="69054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2655" y="958319"/>
            <a:ext cx="8229600" cy="1143000"/>
          </a:xfrm>
        </p:spPr>
        <p:txBody>
          <a:bodyPr>
            <a:normAutofit/>
          </a:bodyPr>
          <a:lstStyle/>
          <a:p>
            <a:r>
              <a:rPr lang="en-GB" sz="3600" b="1" dirty="0">
                <a:solidFill>
                  <a:srgbClr val="376092"/>
                </a:solidFill>
              </a:rPr>
              <a:t>Universal Virtues?</a:t>
            </a:r>
          </a:p>
        </p:txBody>
      </p:sp>
      <p:sp>
        <p:nvSpPr>
          <p:cNvPr id="3" name="Content Placeholder 2"/>
          <p:cNvSpPr>
            <a:spLocks noGrp="1"/>
          </p:cNvSpPr>
          <p:nvPr>
            <p:ph idx="1"/>
          </p:nvPr>
        </p:nvSpPr>
        <p:spPr>
          <a:xfrm>
            <a:off x="1972655" y="2283881"/>
            <a:ext cx="8229600" cy="4525963"/>
          </a:xfrm>
        </p:spPr>
        <p:txBody>
          <a:bodyPr>
            <a:normAutofit fontScale="77500" lnSpcReduction="20000"/>
          </a:bodyPr>
          <a:lstStyle/>
          <a:p>
            <a:r>
              <a:rPr lang="en-GB" dirty="0"/>
              <a:t>Acknowledgement and development of moral character posits the existence of certain ‘common/universal virtues’ which extend across cultural boundaries. Integration of this philosophy into the teaching of British values could help to enhance delivery and ultimately social cohesion. </a:t>
            </a:r>
          </a:p>
          <a:p>
            <a:endParaRPr lang="en-GB" dirty="0"/>
          </a:p>
          <a:p>
            <a:r>
              <a:rPr lang="en-GB" dirty="0"/>
              <a:t>Encouraging discussion and reflection in the classroom and schools more broadly can help teachers and students to consider how universal virtues such as compassion, gratitude and honesty can inform discussions around citizenship and provide a more inclusive teaching environment.</a:t>
            </a:r>
          </a:p>
        </p:txBody>
      </p:sp>
    </p:spTree>
    <p:extLst>
      <p:ext uri="{BB962C8B-B14F-4D97-AF65-F5344CB8AC3E}">
        <p14:creationId xmlns:p14="http://schemas.microsoft.com/office/powerpoint/2010/main" val="112162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031" y="1196754"/>
            <a:ext cx="5001940" cy="535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7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64312"/>
            <a:ext cx="8229600" cy="1143000"/>
          </a:xfrm>
        </p:spPr>
        <p:txBody>
          <a:bodyPr>
            <a:normAutofit/>
          </a:bodyPr>
          <a:lstStyle/>
          <a:p>
            <a:r>
              <a:rPr lang="en-GB" sz="3600" b="1" dirty="0">
                <a:solidFill>
                  <a:srgbClr val="376092"/>
                </a:solidFill>
              </a:rPr>
              <a:t>Example 1 : Virtue Literacy </a:t>
            </a:r>
          </a:p>
        </p:txBody>
      </p:sp>
      <p:sp>
        <p:nvSpPr>
          <p:cNvPr id="3" name="Content Placeholder 2"/>
          <p:cNvSpPr>
            <a:spLocks noGrp="1"/>
          </p:cNvSpPr>
          <p:nvPr>
            <p:ph idx="1"/>
          </p:nvPr>
        </p:nvSpPr>
        <p:spPr>
          <a:xfrm>
            <a:off x="1981200" y="2189875"/>
            <a:ext cx="8229600" cy="4525963"/>
          </a:xfrm>
        </p:spPr>
        <p:txBody>
          <a:bodyPr>
            <a:normAutofit fontScale="92500" lnSpcReduction="20000"/>
          </a:bodyPr>
          <a:lstStyle/>
          <a:p>
            <a:pPr>
              <a:buNone/>
            </a:pPr>
            <a:r>
              <a:rPr lang="en-GB" b="1" i="1" dirty="0"/>
              <a:t>Knightly Virtues </a:t>
            </a:r>
            <a:r>
              <a:rPr lang="en-GB" dirty="0"/>
              <a:t>Programme Findings: </a:t>
            </a:r>
          </a:p>
          <a:p>
            <a:pPr>
              <a:buNone/>
            </a:pPr>
            <a:endParaRPr lang="en-GB" dirty="0"/>
          </a:p>
          <a:p>
            <a:r>
              <a:rPr lang="en-GB" dirty="0"/>
              <a:t>Significantly increases pupils’ ability to apply</a:t>
            </a:r>
          </a:p>
          <a:p>
            <a:pPr>
              <a:buNone/>
            </a:pPr>
            <a:r>
              <a:rPr lang="en-GB" dirty="0"/>
              <a:t>virtue language and concepts in personal</a:t>
            </a:r>
          </a:p>
          <a:p>
            <a:pPr>
              <a:buNone/>
            </a:pPr>
            <a:r>
              <a:rPr lang="en-GB" dirty="0"/>
              <a:t>contexts  </a:t>
            </a:r>
          </a:p>
          <a:p>
            <a:pPr>
              <a:buNone/>
            </a:pPr>
            <a:r>
              <a:rPr lang="en-GB" dirty="0"/>
              <a:t></a:t>
            </a:r>
          </a:p>
          <a:p>
            <a:r>
              <a:rPr lang="en-GB" dirty="0"/>
              <a:t>Closes the gap between pupils in faith and non</a:t>
            </a:r>
          </a:p>
          <a:p>
            <a:pPr>
              <a:buNone/>
            </a:pPr>
            <a:r>
              <a:rPr lang="en-GB" dirty="0"/>
              <a:t>faith schools in their grasp of virtue language</a:t>
            </a:r>
          </a:p>
          <a:p>
            <a:pPr>
              <a:buNone/>
            </a:pPr>
            <a:r>
              <a:rPr lang="en-GB" dirty="0"/>
              <a:t>and concepts in personal contexts</a:t>
            </a:r>
          </a:p>
          <a:p>
            <a:pPr>
              <a:buNone/>
            </a:pPr>
            <a:endParaRPr lang="en-GB" dirty="0"/>
          </a:p>
          <a:p>
            <a:pPr>
              <a:buNone/>
            </a:pPr>
            <a:endParaRPr lang="en-GB" dirty="0"/>
          </a:p>
        </p:txBody>
      </p:sp>
    </p:spTree>
    <p:extLst>
      <p:ext uri="{BB962C8B-B14F-4D97-AF65-F5344CB8AC3E}">
        <p14:creationId xmlns:p14="http://schemas.microsoft.com/office/powerpoint/2010/main" val="18127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949772"/>
            <a:ext cx="8229600" cy="1143000"/>
          </a:xfrm>
        </p:spPr>
        <p:txBody>
          <a:bodyPr>
            <a:normAutofit/>
          </a:bodyPr>
          <a:lstStyle/>
          <a:p>
            <a:r>
              <a:rPr lang="en-GB" sz="3600" b="1" dirty="0">
                <a:solidFill>
                  <a:srgbClr val="376092"/>
                </a:solidFill>
              </a:rPr>
              <a:t>Example 2 : Virtue, Vice and Verse</a:t>
            </a:r>
          </a:p>
        </p:txBody>
      </p:sp>
      <p:pic>
        <p:nvPicPr>
          <p:cNvPr id="1026" name="Picture 2" descr="K:\Staff\Education\Shared\TheJubileeCentre\Website\Images\Buttons\VirtueViceVer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981" y="2394131"/>
            <a:ext cx="3446809" cy="371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8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89951"/>
            <a:ext cx="8229600" cy="1143000"/>
          </a:xfrm>
        </p:spPr>
        <p:txBody>
          <a:bodyPr>
            <a:normAutofit/>
          </a:bodyPr>
          <a:lstStyle/>
          <a:p>
            <a:r>
              <a:rPr lang="en-GB" sz="3600" b="1" dirty="0">
                <a:solidFill>
                  <a:srgbClr val="376092"/>
                </a:solidFill>
              </a:rPr>
              <a:t>Example 3 : Youth Social Action</a:t>
            </a:r>
          </a:p>
        </p:txBody>
      </p:sp>
      <p:sp>
        <p:nvSpPr>
          <p:cNvPr id="3" name="Content Placeholder 2"/>
          <p:cNvSpPr>
            <a:spLocks noGrp="1"/>
          </p:cNvSpPr>
          <p:nvPr>
            <p:ph idx="1"/>
          </p:nvPr>
        </p:nvSpPr>
        <p:spPr>
          <a:xfrm>
            <a:off x="1981200" y="2215513"/>
            <a:ext cx="8229600" cy="4525963"/>
          </a:xfrm>
        </p:spPr>
        <p:txBody>
          <a:bodyPr/>
          <a:lstStyle/>
          <a:p>
            <a:r>
              <a:rPr lang="en-GB" dirty="0"/>
              <a:t>Real-life opportunities to contribute to the common good and build character</a:t>
            </a:r>
          </a:p>
          <a:p>
            <a:r>
              <a:rPr lang="en-GB" dirty="0"/>
              <a:t>Linked to an organisation – school, church, charity</a:t>
            </a:r>
          </a:p>
          <a:p>
            <a:r>
              <a:rPr lang="en-GB" dirty="0"/>
              <a:t>Building virtues through youth social action</a:t>
            </a:r>
          </a:p>
          <a:p>
            <a:r>
              <a:rPr lang="en-GB" dirty="0"/>
              <a:t>Habits of Service </a:t>
            </a:r>
          </a:p>
          <a:p>
            <a:pPr>
              <a:buNone/>
            </a:pPr>
            <a:endParaRPr lang="en-GB" dirty="0"/>
          </a:p>
        </p:txBody>
      </p:sp>
    </p:spTree>
    <p:extLst>
      <p:ext uri="{BB962C8B-B14F-4D97-AF65-F5344CB8AC3E}">
        <p14:creationId xmlns:p14="http://schemas.microsoft.com/office/powerpoint/2010/main" val="215887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816" y="1429983"/>
            <a:ext cx="3209925" cy="474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992" y="2339622"/>
            <a:ext cx="32004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7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06049" y="904383"/>
            <a:ext cx="6037283" cy="5869952"/>
          </a:xfrm>
          <a:prstGeom prst="rect">
            <a:avLst/>
          </a:prstGeom>
        </p:spPr>
      </p:pic>
      <p:sp>
        <p:nvSpPr>
          <p:cNvPr id="10" name="Rectangle 9"/>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58888" y="1927373"/>
            <a:ext cx="8229600" cy="4525963"/>
          </a:xfrm>
        </p:spPr>
        <p:txBody>
          <a:bodyPr anchor="ctr" anchorCtr="0">
            <a:normAutofit/>
          </a:bodyPr>
          <a:lstStyle/>
          <a:p>
            <a:pPr marL="0" indent="0"/>
            <a:endParaRPr lang="en-GB" sz="4000" dirty="0">
              <a:latin typeface="+mj-lt"/>
            </a:endParaRPr>
          </a:p>
          <a:p>
            <a:pPr marL="0" indent="0">
              <a:buNone/>
            </a:pPr>
            <a:endParaRPr lang="en-GB" sz="8600" dirty="0">
              <a:latin typeface="+mj-lt"/>
            </a:endParaRPr>
          </a:p>
          <a:p>
            <a:pPr marL="0" indent="0">
              <a:buNone/>
            </a:pPr>
            <a:endParaRPr lang="en-GB" sz="8600" dirty="0">
              <a:latin typeface="+mj-lt"/>
            </a:endParaRPr>
          </a:p>
          <a:p>
            <a:pPr marL="0" indent="0">
              <a:buNone/>
            </a:pPr>
            <a:endParaRPr lang="en-GB" b="1" dirty="0">
              <a:solidFill>
                <a:srgbClr val="1F497D"/>
              </a:solidFill>
              <a:latin typeface="+mj-lt"/>
            </a:endParaRPr>
          </a:p>
          <a:p>
            <a:pPr marL="0" indent="0"/>
            <a:endParaRPr lang="en-GB" b="1" dirty="0">
              <a:solidFill>
                <a:srgbClr val="1F497D"/>
              </a:solidFill>
              <a:latin typeface="+mj-lt"/>
            </a:endParaRPr>
          </a:p>
          <a:p>
            <a:pPr>
              <a:buNone/>
            </a:pPr>
            <a:endParaRPr lang="en-GB" b="1" dirty="0">
              <a:solidFill>
                <a:srgbClr val="1F497D"/>
              </a:solidFill>
              <a:latin typeface="+mj-lt"/>
            </a:endParaRPr>
          </a:p>
        </p:txBody>
      </p:sp>
      <p:sp>
        <p:nvSpPr>
          <p:cNvPr id="8" name="Content Placeholder 2"/>
          <p:cNvSpPr txBox="1">
            <a:spLocks/>
          </p:cNvSpPr>
          <p:nvPr/>
        </p:nvSpPr>
        <p:spPr>
          <a:xfrm>
            <a:off x="2133600" y="1752601"/>
            <a:ext cx="8229600" cy="4525963"/>
          </a:xfrm>
          <a:prstGeom prst="rect">
            <a:avLst/>
          </a:prstGeom>
        </p:spPr>
        <p:txBody>
          <a:bodyPr vert="horz" lIns="91440" tIns="45720" rIns="91440" bIns="45720" rtlCol="0" anchor="ctr" anchorCtr="0">
            <a:normAutofit/>
          </a:bodyPr>
          <a:lstStyle/>
          <a:p>
            <a:pPr defTabSz="914377">
              <a:spcBef>
                <a:spcPct val="20000"/>
              </a:spcBef>
              <a:defRPr/>
            </a:pPr>
            <a:endParaRPr lang="en-GB" sz="3200" b="1" kern="0" dirty="0">
              <a:solidFill>
                <a:srgbClr val="1F497D"/>
              </a:solidFill>
              <a:latin typeface="+mj-lt"/>
            </a:endParaRPr>
          </a:p>
        </p:txBody>
      </p:sp>
      <p:sp>
        <p:nvSpPr>
          <p:cNvPr id="7" name="Title 1"/>
          <p:cNvSpPr>
            <a:spLocks noGrp="1"/>
          </p:cNvSpPr>
          <p:nvPr>
            <p:ph type="title"/>
          </p:nvPr>
        </p:nvSpPr>
        <p:spPr>
          <a:xfrm>
            <a:off x="1981200" y="1124744"/>
            <a:ext cx="8229600" cy="720080"/>
          </a:xfrm>
        </p:spPr>
        <p:txBody>
          <a:bodyPr>
            <a:normAutofit/>
          </a:bodyPr>
          <a:lstStyle/>
          <a:p>
            <a:pPr algn="l"/>
            <a:r>
              <a:rPr lang="en-GB" sz="3600" b="1" dirty="0">
                <a:solidFill>
                  <a:srgbClr val="376092"/>
                </a:solidFill>
              </a:rPr>
              <a:t>Jubilee Centre Resources and Programmes</a:t>
            </a:r>
          </a:p>
        </p:txBody>
      </p:sp>
      <p:pic>
        <p:nvPicPr>
          <p:cNvPr id="3074" name="Picture 2" descr="K:\Staff\Education\Shared\TheJubileeCentre\Website\Images\Buttons\TeachingCharacterThroughSubjectsButt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752601"/>
            <a:ext cx="2022885" cy="2182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K:\Staff\Education\Shared\TheJubileeCentre\Website\Images\Buttons\KVresources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097" y="1752601"/>
            <a:ext cx="2022887" cy="21825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Staff\Education\Shared\TheJubileeCentre\Website\Images\Buttons\ProgsofStud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9566" y="1752600"/>
            <a:ext cx="2022887" cy="218258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K:\Staff\Education\Shared\TheJubileeCentre\Website\Images\Buttons\OnlineLearningbutt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22842"/>
            <a:ext cx="2086656" cy="1627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Staff\Education\Shared\TheJubileeCentre\Website\Images\Partners\Partner_1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302" y="4456710"/>
            <a:ext cx="1526239" cy="135974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K:\Staff\Education\Shared\TheJubileeCentre\Website\Images\Partners\Partner_15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5777" y="4015582"/>
            <a:ext cx="1451092" cy="12927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Staff\Education\Shared\TheJubileeCentre\Website\Images\HandbookLibrary\HandbookIntr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4813" y="4105688"/>
            <a:ext cx="1328387" cy="187629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K:\Staff\Education\Shared\TheJubileeCentre\Website\Images\Buttons\VirtueViceVer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7937" y="4319283"/>
            <a:ext cx="1343072" cy="144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1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5"/>
          <p:cNvSpPr txBox="1">
            <a:spLocks/>
          </p:cNvSpPr>
          <p:nvPr/>
        </p:nvSpPr>
        <p:spPr>
          <a:xfrm>
            <a:off x="457959" y="1231315"/>
            <a:ext cx="11189285" cy="4701647"/>
          </a:xfrm>
          <a:prstGeom prst="rect">
            <a:avLst/>
          </a:prstGeom>
        </p:spPr>
        <p:txBody>
          <a:bodyPr vert="horz" anchor="ct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defRPr/>
            </a:pPr>
            <a:r>
              <a:rPr lang="en-US" sz="5333" b="1" dirty="0">
                <a:solidFill>
                  <a:srgbClr val="973B8E"/>
                </a:solidFill>
                <a:latin typeface="Arial"/>
                <a:cs typeface="Arial"/>
              </a:rPr>
              <a:t>Aidan Thompson &amp; </a:t>
            </a:r>
            <a:r>
              <a:rPr lang="en-US" sz="5333" b="1" dirty="0" err="1">
                <a:solidFill>
                  <a:srgbClr val="973B8E"/>
                </a:solidFill>
                <a:latin typeface="Arial"/>
                <a:cs typeface="Arial"/>
              </a:rPr>
              <a:t>Dr</a:t>
            </a:r>
            <a:r>
              <a:rPr lang="en-US" sz="5333" b="1" dirty="0">
                <a:solidFill>
                  <a:srgbClr val="973B8E"/>
                </a:solidFill>
                <a:latin typeface="Arial"/>
                <a:cs typeface="Arial"/>
              </a:rPr>
              <a:t> Tom Harrison</a:t>
            </a:r>
          </a:p>
          <a:p>
            <a:pPr marL="0" indent="0" defTabSz="609585">
              <a:buNone/>
              <a:defRPr/>
            </a:pPr>
            <a:r>
              <a:rPr lang="en-US" sz="4000" dirty="0">
                <a:solidFill>
                  <a:srgbClr val="4A2D72"/>
                </a:solidFill>
                <a:cs typeface="Arial"/>
              </a:rPr>
              <a:t>Jubilee Centre</a:t>
            </a:r>
          </a:p>
          <a:p>
            <a:pPr marL="0" indent="0" defTabSz="609585">
              <a:buNone/>
              <a:defRPr/>
            </a:pPr>
            <a:endParaRPr lang="en-US" sz="4000" dirty="0">
              <a:solidFill>
                <a:srgbClr val="4A2D72"/>
              </a:solidFill>
              <a:cs typeface="Arial"/>
            </a:endParaRPr>
          </a:p>
          <a:p>
            <a:pPr marL="0" indent="0" defTabSz="609585">
              <a:spcBef>
                <a:spcPts val="0"/>
              </a:spcBef>
              <a:buNone/>
            </a:pPr>
            <a:r>
              <a:rPr lang="en-GB" sz="3733" i="1" dirty="0">
                <a:solidFill>
                  <a:schemeClr val="accent1"/>
                </a:solidFill>
                <a:cs typeface="Arial"/>
              </a:rPr>
              <a:t>Virtues, Religion and Character Education: </a:t>
            </a:r>
            <a:r>
              <a:rPr lang="en-US" sz="3733" i="1" dirty="0">
                <a:solidFill>
                  <a:schemeClr val="accent1"/>
                </a:solidFill>
                <a:cs typeface="Arial"/>
              </a:rPr>
              <a:t>Virtues, Religion and Character Education:   How church schools contribute to human flourishing </a:t>
            </a:r>
            <a:endParaRPr lang="en-US" sz="4000" dirty="0">
              <a:solidFill>
                <a:srgbClr val="4A2D72"/>
              </a:solidFill>
              <a:cs typeface="Arial"/>
            </a:endParaRPr>
          </a:p>
          <a:p>
            <a:pPr marL="0" indent="0" defTabSz="609585">
              <a:buNone/>
              <a:defRPr/>
            </a:pPr>
            <a:endParaRPr lang="en-US" sz="4000" dirty="0">
              <a:solidFill>
                <a:srgbClr val="4A2D72"/>
              </a:solidFill>
              <a:latin typeface="Arial"/>
              <a:cs typeface="Arial"/>
            </a:endParaRPr>
          </a:p>
        </p:txBody>
      </p:sp>
      <p:sp>
        <p:nvSpPr>
          <p:cNvPr id="3" name="Rectangle 2"/>
          <p:cNvSpPr/>
          <p:nvPr/>
        </p:nvSpPr>
        <p:spPr>
          <a:xfrm>
            <a:off x="5887453" y="4991164"/>
            <a:ext cx="6096000" cy="461665"/>
          </a:xfrm>
          <a:prstGeom prst="rect">
            <a:avLst/>
          </a:prstGeom>
        </p:spPr>
        <p:txBody>
          <a:bodyPr>
            <a:spAutoFit/>
          </a:bodyPr>
          <a:lstStyle/>
          <a:p>
            <a:pPr algn="r" defTabSz="609570">
              <a:defRPr/>
            </a:pPr>
            <a:r>
              <a:rPr lang="en-US" sz="2400" b="1" kern="0" dirty="0">
                <a:solidFill>
                  <a:srgbClr val="973B8E"/>
                </a:solidFill>
                <a:latin typeface="Arial"/>
                <a:cs typeface="Arial"/>
              </a:rPr>
              <a:t>@</a:t>
            </a:r>
            <a:r>
              <a:rPr lang="en-US" sz="2400" b="1" kern="0" dirty="0" err="1">
                <a:solidFill>
                  <a:srgbClr val="973B8E"/>
                </a:solidFill>
                <a:latin typeface="Arial"/>
                <a:cs typeface="Arial"/>
              </a:rPr>
              <a:t>CofE_EduLead</a:t>
            </a:r>
            <a:endParaRPr lang="en-US" sz="2400" b="1" kern="0" dirty="0">
              <a:solidFill>
                <a:srgbClr val="973B8E"/>
              </a:solidFill>
              <a:latin typeface="Arial"/>
              <a:cs typeface="Arial"/>
            </a:endParaRPr>
          </a:p>
        </p:txBody>
      </p:sp>
    </p:spTree>
    <p:extLst>
      <p:ext uri="{BB962C8B-B14F-4D97-AF65-F5344CB8AC3E}">
        <p14:creationId xmlns:p14="http://schemas.microsoft.com/office/powerpoint/2010/main" val="21098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889951"/>
            <a:ext cx="8229600" cy="1143000"/>
          </a:xfrm>
        </p:spPr>
        <p:txBody>
          <a:bodyPr>
            <a:normAutofit/>
          </a:bodyPr>
          <a:lstStyle/>
          <a:p>
            <a:r>
              <a:rPr lang="en-US" sz="3600" b="1" dirty="0">
                <a:solidFill>
                  <a:srgbClr val="376092"/>
                </a:solidFill>
              </a:rPr>
              <a:t>Big Questions for Discussion </a:t>
            </a:r>
          </a:p>
        </p:txBody>
      </p:sp>
      <p:sp>
        <p:nvSpPr>
          <p:cNvPr id="3" name="Content Placeholder 2"/>
          <p:cNvSpPr>
            <a:spLocks noGrp="1"/>
          </p:cNvSpPr>
          <p:nvPr>
            <p:ph idx="1"/>
          </p:nvPr>
        </p:nvSpPr>
        <p:spPr>
          <a:xfrm>
            <a:off x="1981200" y="2215513"/>
            <a:ext cx="8229600" cy="4525963"/>
          </a:xfrm>
        </p:spPr>
        <p:txBody>
          <a:bodyPr>
            <a:normAutofit fontScale="85000" lnSpcReduction="20000"/>
          </a:bodyPr>
          <a:lstStyle/>
          <a:p>
            <a:r>
              <a:rPr lang="en-US" dirty="0"/>
              <a:t>What might a particularly Christian approach to character education look like? </a:t>
            </a:r>
          </a:p>
          <a:p>
            <a:endParaRPr lang="en-US" dirty="0"/>
          </a:p>
          <a:p>
            <a:r>
              <a:rPr lang="en-US" dirty="0"/>
              <a:t>Is there a tension between more secular and more religious notions of character education? </a:t>
            </a:r>
          </a:p>
          <a:p>
            <a:endParaRPr lang="en-US" dirty="0"/>
          </a:p>
          <a:p>
            <a:r>
              <a:rPr lang="en-US" dirty="0"/>
              <a:t>Are there universal virtues? </a:t>
            </a:r>
          </a:p>
          <a:p>
            <a:endParaRPr lang="en-US" dirty="0"/>
          </a:p>
          <a:p>
            <a:r>
              <a:rPr lang="en-GB" dirty="0"/>
              <a:t>Can you have common teaching with some accepting it as Christian while others accepting it as in some way secular?  </a:t>
            </a:r>
            <a:endParaRPr lang="en-US" dirty="0"/>
          </a:p>
          <a:p>
            <a:pPr>
              <a:buNone/>
            </a:pPr>
            <a:endParaRPr lang="en-US" dirty="0"/>
          </a:p>
        </p:txBody>
      </p:sp>
    </p:spTree>
    <p:extLst>
      <p:ext uri="{BB962C8B-B14F-4D97-AF65-F5344CB8AC3E}">
        <p14:creationId xmlns:p14="http://schemas.microsoft.com/office/powerpoint/2010/main" val="139908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6" name="Rectangle 5"/>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09800" y="2728646"/>
            <a:ext cx="7772400" cy="1470025"/>
          </a:xfrm>
        </p:spPr>
        <p:txBody>
          <a:bodyPr>
            <a:normAutofit fontScale="90000"/>
          </a:bodyPr>
          <a:lstStyle/>
          <a:p>
            <a:r>
              <a:rPr lang="en-GB" b="1" dirty="0">
                <a:solidFill>
                  <a:srgbClr val="376092"/>
                </a:solidFill>
              </a:rPr>
              <a:t>Virtues, Religion </a:t>
            </a:r>
            <a:br>
              <a:rPr lang="en-GB" b="1" dirty="0">
                <a:solidFill>
                  <a:srgbClr val="376092"/>
                </a:solidFill>
              </a:rPr>
            </a:br>
            <a:r>
              <a:rPr lang="en-GB" b="1" dirty="0">
                <a:solidFill>
                  <a:srgbClr val="376092"/>
                </a:solidFill>
              </a:rPr>
              <a:t>and </a:t>
            </a:r>
            <a:br>
              <a:rPr lang="en-GB" b="1" dirty="0">
                <a:solidFill>
                  <a:srgbClr val="376092"/>
                </a:solidFill>
              </a:rPr>
            </a:br>
            <a:r>
              <a:rPr lang="en-GB" b="1" dirty="0">
                <a:solidFill>
                  <a:srgbClr val="376092"/>
                </a:solidFill>
              </a:rPr>
              <a:t>Character Education   </a:t>
            </a:r>
            <a:br>
              <a:rPr lang="en-GB" dirty="0"/>
            </a:br>
            <a:br>
              <a:rPr lang="en-GB" dirty="0"/>
            </a:br>
            <a:r>
              <a:rPr lang="en-GB" i="1" dirty="0"/>
              <a:t>Common Purpose for the </a:t>
            </a:r>
            <a:br>
              <a:rPr lang="en-GB" i="1" dirty="0"/>
            </a:br>
            <a:r>
              <a:rPr lang="en-GB" i="1" dirty="0"/>
              <a:t>Common Good </a:t>
            </a:r>
            <a:endParaRPr lang="en-US" i="1" dirty="0"/>
          </a:p>
        </p:txBody>
      </p:sp>
      <p:sp>
        <p:nvSpPr>
          <p:cNvPr id="10" name="Rectangle 2"/>
          <p:cNvSpPr txBox="1">
            <a:spLocks noChangeArrowheads="1"/>
          </p:cNvSpPr>
          <p:nvPr/>
        </p:nvSpPr>
        <p:spPr>
          <a:xfrm>
            <a:off x="2133600" y="152401"/>
            <a:ext cx="8229600" cy="94456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457189"/>
            <a:br>
              <a:rPr lang="en-US" altLang="en-US" sz="2800"/>
            </a:br>
            <a:endParaRPr lang="en-US" altLang="en-US" sz="2800" dirty="0"/>
          </a:p>
        </p:txBody>
      </p:sp>
    </p:spTree>
    <p:extLst>
      <p:ext uri="{BB962C8B-B14F-4D97-AF65-F5344CB8AC3E}">
        <p14:creationId xmlns:p14="http://schemas.microsoft.com/office/powerpoint/2010/main" val="240102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19" name="Rectangle 18"/>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txBox="1">
            <a:spLocks/>
          </p:cNvSpPr>
          <p:nvPr/>
        </p:nvSpPr>
        <p:spPr>
          <a:xfrm>
            <a:off x="1631504" y="764704"/>
            <a:ext cx="8424936"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r>
              <a:rPr lang="en-GB" sz="3600" b="1" dirty="0">
                <a:solidFill>
                  <a:srgbClr val="376092"/>
                </a:solidFill>
              </a:rPr>
              <a:t>Jubilee Centre : Theory</a:t>
            </a:r>
          </a:p>
        </p:txBody>
      </p:sp>
      <p:pic>
        <p:nvPicPr>
          <p:cNvPr id="5122" name="Picture 2" descr="K:\Staff\Education\Shared\TheJubileeCentre\Publications\Research Reports\Report Images\characterandserv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6156" y="1675494"/>
            <a:ext cx="1740443" cy="245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7" name="Picture 7" descr="K:\Staff\Education\Shared\TheJubileeCentre\Publications\Research Reports\Report Images\impactbroch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1132" y="1733158"/>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9" name="Picture 9" descr="K:\Staff\Education\Shared\TheJubileeCentre\Publications\Research Reports\Report Images\La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6638" y="1715494"/>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K:\Staff\Education\Shared\TheJubileeCentre\Publications\Research Reports\Report Images\givethank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7492" y="1709094"/>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862" t="8148" r="66003" b="4330"/>
          <a:stretch/>
        </p:blipFill>
        <p:spPr bwMode="auto">
          <a:xfrm>
            <a:off x="8400257" y="2935975"/>
            <a:ext cx="1727319" cy="2481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K:\Staff\Education\Shared\TheJubileeCentre\Publications\Research Reports\Report Images\goodneighbour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6156" y="2885846"/>
            <a:ext cx="1740443" cy="2454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descr="K:\Staff\Education\Shared\TheJubileeCentre\Publications\Research Reports\Report Images\Medicin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00256" y="4161258"/>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K:\Staff\Education\Shared\TheJubileeCentre\Publications\Research Reports\Report Images\goodteach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06638" y="2951117"/>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1" name="Picture 11" descr="K:\Staff\Education\Shared\TheJubileeCentre\Publications\Research Reports\Report Images\MyCharacte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06638" y="4156694"/>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K:\Staff\Education\Shared\TheJubileeCentre\Publications\Research Reports\Report Images\KnightlyVirtues.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40976" y="2923809"/>
            <a:ext cx="1727317" cy="243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6728" t="8470" r="65928" b="5049"/>
          <a:stretch/>
        </p:blipFill>
        <p:spPr bwMode="auto">
          <a:xfrm>
            <a:off x="4139088" y="4147480"/>
            <a:ext cx="1724691" cy="2418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K:\Staff\Education\Shared\TheJubileeCentre\Publications\Research Reports\Report Images\charactereducati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88101" y="4109982"/>
            <a:ext cx="1740443" cy="2454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3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978" y="2150675"/>
            <a:ext cx="6125428" cy="4328539"/>
          </a:xfrm>
          <a:prstGeom prst="rect">
            <a:avLst/>
          </a:prstGeom>
        </p:spPr>
      </p:pic>
      <p:sp>
        <p:nvSpPr>
          <p:cNvPr id="11" name="Rectangle 10"/>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91544" y="1066031"/>
            <a:ext cx="8424936" cy="4872013"/>
          </a:xfrm>
        </p:spPr>
        <p:txBody>
          <a:bodyPr>
            <a:normAutofit/>
          </a:bodyPr>
          <a:lstStyle/>
          <a:p>
            <a:pPr marL="0" indent="0" algn="ctr">
              <a:buNone/>
            </a:pPr>
            <a:r>
              <a:rPr lang="en-GB" sz="3600" b="1" dirty="0">
                <a:solidFill>
                  <a:srgbClr val="376092"/>
                </a:solidFill>
                <a:latin typeface="+mj-lt"/>
              </a:rPr>
              <a:t>Jubilee Centre : Practice</a:t>
            </a:r>
            <a:endParaRPr lang="is-IS" sz="3600" b="1" dirty="0">
              <a:solidFill>
                <a:srgbClr val="376092"/>
              </a:solidFill>
              <a:latin typeface="+mj-lt"/>
            </a:endParaRPr>
          </a:p>
          <a:p>
            <a:pPr marL="0" indent="0" algn="ctr">
              <a:buNone/>
            </a:pPr>
            <a:endParaRPr lang="en-GB" dirty="0">
              <a:solidFill>
                <a:srgbClr val="376092"/>
              </a:solidFill>
              <a:latin typeface="+mj-lt"/>
            </a:endParaRPr>
          </a:p>
        </p:txBody>
      </p:sp>
      <p:sp>
        <p:nvSpPr>
          <p:cNvPr id="5" name="TextBox 4"/>
          <p:cNvSpPr txBox="1"/>
          <p:nvPr/>
        </p:nvSpPr>
        <p:spPr>
          <a:xfrm>
            <a:off x="1775520" y="4077072"/>
            <a:ext cx="1941267" cy="369332"/>
          </a:xfrm>
          <a:prstGeom prst="rect">
            <a:avLst/>
          </a:prstGeom>
          <a:noFill/>
        </p:spPr>
        <p:txBody>
          <a:bodyPr wrap="square" rtlCol="0">
            <a:spAutoFit/>
          </a:bodyPr>
          <a:lstStyle/>
          <a:p>
            <a:pPr defTabSz="914377"/>
            <a:endParaRPr lang="en-GB" kern="0" dirty="0">
              <a:solidFill>
                <a:sysClr val="windowText" lastClr="000000"/>
              </a:solidFill>
            </a:endParaRPr>
          </a:p>
        </p:txBody>
      </p:sp>
    </p:spTree>
    <p:extLst>
      <p:ext uri="{BB962C8B-B14F-4D97-AF65-F5344CB8AC3E}">
        <p14:creationId xmlns:p14="http://schemas.microsoft.com/office/powerpoint/2010/main" val="194601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13" name="Rectangle 12"/>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86556" y="1844824"/>
            <a:ext cx="336562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03513" y="1340768"/>
            <a:ext cx="14307122" cy="4508798"/>
          </a:xfrm>
          <a:prstGeom prst="rect">
            <a:avLst/>
          </a:prstGeom>
        </p:spPr>
        <p:txBody>
          <a:bodyPr wrap="none">
            <a:spAutoFit/>
          </a:bodyPr>
          <a:lstStyle/>
          <a:p>
            <a:pPr defTabSz="914377"/>
            <a:r>
              <a:rPr lang="en-GB" sz="28699" b="1" kern="0" dirty="0">
                <a:solidFill>
                  <a:srgbClr val="1F497D"/>
                </a:solidFill>
              </a:rPr>
              <a:t>[ 												]</a:t>
            </a:r>
            <a:endParaRPr lang="en-GB" sz="28699" kern="0" dirty="0">
              <a:solidFill>
                <a:srgbClr val="1F497D"/>
              </a:solidFill>
            </a:endParaRPr>
          </a:p>
        </p:txBody>
      </p:sp>
      <p:sp>
        <p:nvSpPr>
          <p:cNvPr id="3" name="Rectangle 2"/>
          <p:cNvSpPr/>
          <p:nvPr/>
        </p:nvSpPr>
        <p:spPr>
          <a:xfrm>
            <a:off x="2783632" y="2852936"/>
            <a:ext cx="6624736" cy="2000548"/>
          </a:xfrm>
          <a:prstGeom prst="rect">
            <a:avLst/>
          </a:prstGeom>
        </p:spPr>
        <p:txBody>
          <a:bodyPr wrap="square">
            <a:spAutoFit/>
          </a:bodyPr>
          <a:lstStyle/>
          <a:p>
            <a:pPr algn="ctr" defTabSz="914377"/>
            <a:endParaRPr lang="en-GB" sz="2400" i="1" kern="0" dirty="0">
              <a:solidFill>
                <a:sysClr val="windowText" lastClr="000000"/>
              </a:solidFill>
            </a:endParaRPr>
          </a:p>
          <a:p>
            <a:pPr algn="ctr" defTabSz="914377"/>
            <a:r>
              <a:rPr lang="en-GB" sz="3200" i="1" kern="0" dirty="0">
                <a:solidFill>
                  <a:sysClr val="windowText" lastClr="000000"/>
                </a:solidFill>
              </a:rPr>
              <a:t>Our examination is not a know what virtue is, but to become good</a:t>
            </a:r>
            <a:endParaRPr lang="en-GB" sz="2800" i="1" kern="0" dirty="0">
              <a:solidFill>
                <a:sysClr val="windowText" lastClr="000000"/>
              </a:solidFill>
            </a:endParaRPr>
          </a:p>
          <a:p>
            <a:pPr algn="ctr" defTabSz="914377"/>
            <a:endParaRPr lang="en-GB" sz="2000" b="1" i="1" kern="0" dirty="0">
              <a:solidFill>
                <a:sysClr val="windowText" lastClr="000000"/>
              </a:solidFill>
            </a:endParaRPr>
          </a:p>
          <a:p>
            <a:pPr algn="ctr" defTabSz="914377"/>
            <a:r>
              <a:rPr lang="en-GB" sz="1600" b="1" kern="0" dirty="0">
                <a:solidFill>
                  <a:sysClr val="windowText" lastClr="000000"/>
                </a:solidFill>
              </a:rPr>
              <a:t>Aristotle</a:t>
            </a:r>
          </a:p>
        </p:txBody>
      </p:sp>
    </p:spTree>
    <p:extLst>
      <p:ext uri="{BB962C8B-B14F-4D97-AF65-F5344CB8AC3E}">
        <p14:creationId xmlns:p14="http://schemas.microsoft.com/office/powerpoint/2010/main" val="79439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966864"/>
            <a:ext cx="8229600" cy="1143000"/>
          </a:xfrm>
        </p:spPr>
        <p:txBody>
          <a:bodyPr>
            <a:normAutofit/>
          </a:bodyPr>
          <a:lstStyle/>
          <a:p>
            <a:r>
              <a:rPr lang="en-US" sz="3600" b="1" dirty="0">
                <a:solidFill>
                  <a:srgbClr val="376092"/>
                </a:solidFill>
              </a:rPr>
              <a:t>Presentation Overview</a:t>
            </a:r>
          </a:p>
        </p:txBody>
      </p:sp>
      <p:sp>
        <p:nvSpPr>
          <p:cNvPr id="3" name="Content Placeholder 2"/>
          <p:cNvSpPr>
            <a:spLocks noGrp="1"/>
          </p:cNvSpPr>
          <p:nvPr>
            <p:ph idx="1"/>
          </p:nvPr>
        </p:nvSpPr>
        <p:spPr>
          <a:xfrm>
            <a:off x="1981200" y="2292427"/>
            <a:ext cx="8229600" cy="4525963"/>
          </a:xfrm>
        </p:spPr>
        <p:txBody>
          <a:bodyPr>
            <a:normAutofit/>
          </a:bodyPr>
          <a:lstStyle/>
          <a:p>
            <a:r>
              <a:rPr lang="en-US" dirty="0"/>
              <a:t>Possible starting points</a:t>
            </a:r>
          </a:p>
          <a:p>
            <a:r>
              <a:rPr lang="en-US" dirty="0"/>
              <a:t>Common ground</a:t>
            </a:r>
          </a:p>
          <a:p>
            <a:r>
              <a:rPr lang="en-US" dirty="0"/>
              <a:t>Possible differences </a:t>
            </a:r>
          </a:p>
          <a:p>
            <a:r>
              <a:rPr lang="en-US" dirty="0"/>
              <a:t>Examples in Practice</a:t>
            </a:r>
          </a:p>
          <a:p>
            <a:r>
              <a:rPr lang="en-US" dirty="0"/>
              <a:t>Some interesting big questions for discussion</a:t>
            </a:r>
          </a:p>
        </p:txBody>
      </p:sp>
    </p:spTree>
    <p:extLst>
      <p:ext uri="{BB962C8B-B14F-4D97-AF65-F5344CB8AC3E}">
        <p14:creationId xmlns:p14="http://schemas.microsoft.com/office/powerpoint/2010/main" val="262902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27577" y="1425909"/>
            <a:ext cx="5508427" cy="5355755"/>
          </a:xfrm>
          <a:prstGeom prst="rect">
            <a:avLst/>
          </a:prstGeom>
        </p:spPr>
      </p:pic>
      <p:sp>
        <p:nvSpPr>
          <p:cNvPr id="5" name="Rectangle 4"/>
          <p:cNvSpPr/>
          <p:nvPr/>
        </p:nvSpPr>
        <p:spPr>
          <a:xfrm>
            <a:off x="1524000" y="0"/>
            <a:ext cx="9144000" cy="1052736"/>
          </a:xfrm>
          <a:prstGeom prst="rect">
            <a:avLst/>
          </a:prstGeom>
          <a:solidFill>
            <a:srgbClr val="376092"/>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kern="0" dirty="0">
              <a:solidFill>
                <a:prstClr val="white"/>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527" y="332658"/>
            <a:ext cx="1728192" cy="4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31" y="156401"/>
            <a:ext cx="2436475" cy="75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983956"/>
            <a:ext cx="8229600" cy="1143000"/>
          </a:xfrm>
        </p:spPr>
        <p:txBody>
          <a:bodyPr>
            <a:normAutofit/>
          </a:bodyPr>
          <a:lstStyle/>
          <a:p>
            <a:r>
              <a:rPr lang="en-GB" sz="3600" b="1" dirty="0">
                <a:solidFill>
                  <a:srgbClr val="376092"/>
                </a:solidFill>
              </a:rPr>
              <a:t>Some Possible Starting Points </a:t>
            </a:r>
          </a:p>
        </p:txBody>
      </p:sp>
      <p:sp>
        <p:nvSpPr>
          <p:cNvPr id="3" name="Content Placeholder 2"/>
          <p:cNvSpPr>
            <a:spLocks noGrp="1"/>
          </p:cNvSpPr>
          <p:nvPr>
            <p:ph idx="1"/>
          </p:nvPr>
        </p:nvSpPr>
        <p:spPr>
          <a:xfrm>
            <a:off x="1981200" y="2309519"/>
            <a:ext cx="8229600" cy="4525963"/>
          </a:xfrm>
        </p:spPr>
        <p:txBody>
          <a:bodyPr>
            <a:normAutofit/>
          </a:bodyPr>
          <a:lstStyle/>
          <a:p>
            <a:pPr marL="0" indent="0">
              <a:buNone/>
            </a:pPr>
            <a:r>
              <a:rPr lang="en-GB" dirty="0"/>
              <a:t>a) Virtue Ethics</a:t>
            </a:r>
          </a:p>
          <a:p>
            <a:pPr marL="0" indent="0">
              <a:buNone/>
            </a:pPr>
            <a:endParaRPr lang="en-GB" dirty="0"/>
          </a:p>
          <a:p>
            <a:pPr marL="0" indent="0">
              <a:buNone/>
            </a:pPr>
            <a:r>
              <a:rPr lang="en-GB" dirty="0"/>
              <a:t>b) Religion</a:t>
            </a:r>
          </a:p>
          <a:p>
            <a:pPr marL="0" indent="0">
              <a:buNone/>
            </a:pPr>
            <a:endParaRPr lang="en-GB" dirty="0"/>
          </a:p>
          <a:p>
            <a:pPr marL="0" indent="0">
              <a:buNone/>
            </a:pPr>
            <a:r>
              <a:rPr lang="en-GB" dirty="0"/>
              <a:t>c) Positive Psychology</a:t>
            </a:r>
          </a:p>
          <a:p>
            <a:pPr marL="0" indent="0">
              <a:buNone/>
            </a:pPr>
            <a:endParaRPr lang="en-GB" sz="2000" dirty="0"/>
          </a:p>
        </p:txBody>
      </p:sp>
    </p:spTree>
    <p:extLst>
      <p:ext uri="{BB962C8B-B14F-4D97-AF65-F5344CB8AC3E}">
        <p14:creationId xmlns:p14="http://schemas.microsoft.com/office/powerpoint/2010/main" val="285038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L_Powerpoint_Presentation_16-9_template">
  <a:themeElements>
    <a:clrScheme name="Custom 1">
      <a:dk1>
        <a:sysClr val="windowText" lastClr="000000"/>
      </a:dk1>
      <a:lt1>
        <a:sysClr val="window" lastClr="FFFFFF"/>
      </a:lt1>
      <a:dk2>
        <a:srgbClr val="4A2D72"/>
      </a:dk2>
      <a:lt2>
        <a:srgbClr val="973B8E"/>
      </a:lt2>
      <a:accent1>
        <a:srgbClr val="4A2D72"/>
      </a:accent1>
      <a:accent2>
        <a:srgbClr val="973B8E"/>
      </a:accent2>
      <a:accent3>
        <a:srgbClr val="4A2D72"/>
      </a:accent3>
      <a:accent4>
        <a:srgbClr val="973B8E"/>
      </a:accent4>
      <a:accent5>
        <a:srgbClr val="4A2D72"/>
      </a:accent5>
      <a:accent6>
        <a:srgbClr val="973B8E"/>
      </a:accent6>
      <a:hlink>
        <a:srgbClr val="4A2D72"/>
      </a:hlink>
      <a:folHlink>
        <a:srgbClr val="973B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side Pages">
  <a:themeElements>
    <a:clrScheme name="Custom 1">
      <a:dk1>
        <a:sysClr val="windowText" lastClr="000000"/>
      </a:dk1>
      <a:lt1>
        <a:sysClr val="window" lastClr="FFFFFF"/>
      </a:lt1>
      <a:dk2>
        <a:srgbClr val="4A2D72"/>
      </a:dk2>
      <a:lt2>
        <a:srgbClr val="973B8E"/>
      </a:lt2>
      <a:accent1>
        <a:srgbClr val="4A2D72"/>
      </a:accent1>
      <a:accent2>
        <a:srgbClr val="973B8E"/>
      </a:accent2>
      <a:accent3>
        <a:srgbClr val="4A2D72"/>
      </a:accent3>
      <a:accent4>
        <a:srgbClr val="973B8E"/>
      </a:accent4>
      <a:accent5>
        <a:srgbClr val="4A2D72"/>
      </a:accent5>
      <a:accent6>
        <a:srgbClr val="973B8E"/>
      </a:accent6>
      <a:hlink>
        <a:srgbClr val="4A2D72"/>
      </a:hlink>
      <a:folHlink>
        <a:srgbClr val="973B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Widescreen</PresentationFormat>
  <Paragraphs>159</Paragraphs>
  <Slides>30</Slides>
  <Notes>27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Calibri Light</vt:lpstr>
      <vt:lpstr>Office Theme</vt:lpstr>
      <vt:lpstr>FEL_Powerpoint_Presentation_16-9_template</vt:lpstr>
      <vt:lpstr>1_Inside Pages</vt:lpstr>
      <vt:lpstr>1_Office Theme</vt:lpstr>
      <vt:lpstr>PowerPoint Presentation</vt:lpstr>
      <vt:lpstr>PowerPoint Presentation</vt:lpstr>
      <vt:lpstr>PowerPoint Presentation</vt:lpstr>
      <vt:lpstr>Virtues, Religion  and  Character Education     Common Purpose for the  Common Good </vt:lpstr>
      <vt:lpstr>PowerPoint Presentation</vt:lpstr>
      <vt:lpstr>PowerPoint Presentation</vt:lpstr>
      <vt:lpstr>PowerPoint Presentation</vt:lpstr>
      <vt:lpstr>Presentation Overview</vt:lpstr>
      <vt:lpstr>Some Possible Starting Points </vt:lpstr>
      <vt:lpstr>Common Ground</vt:lpstr>
      <vt:lpstr>Common Ground</vt:lpstr>
      <vt:lpstr>PowerPoint Presentation</vt:lpstr>
      <vt:lpstr>PowerPoint Presentation</vt:lpstr>
      <vt:lpstr>Possible Differences  </vt:lpstr>
      <vt:lpstr>Religion can contribute...</vt:lpstr>
      <vt:lpstr>Virtue Ethics can contribute…</vt:lpstr>
      <vt:lpstr>Something Religion and Virtue Ethics can Give Positive Psychology</vt:lpstr>
      <vt:lpstr>PowerPoint Presentation</vt:lpstr>
      <vt:lpstr>British Virtues </vt:lpstr>
      <vt:lpstr>VIA Virtues </vt:lpstr>
      <vt:lpstr>C of E Virtues </vt:lpstr>
      <vt:lpstr>Unity of the Virtues</vt:lpstr>
      <vt:lpstr>Universal Virtues?</vt:lpstr>
      <vt:lpstr>PowerPoint Presentation</vt:lpstr>
      <vt:lpstr>Example 1 : Virtue Literacy </vt:lpstr>
      <vt:lpstr>Example 2 : Virtue, Vice and Verse</vt:lpstr>
      <vt:lpstr>Example 3 : Youth Social Action</vt:lpstr>
      <vt:lpstr>PowerPoint Presentation</vt:lpstr>
      <vt:lpstr>Jubilee Centre Resources and Programmes</vt:lpstr>
      <vt:lpstr>Big Questions for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Wolfe</dc:creator>
  <cp:lastModifiedBy>Andy Wolfe</cp:lastModifiedBy>
  <cp:revision>1</cp:revision>
  <dcterms:created xsi:type="dcterms:W3CDTF">2017-06-28T11:51:34Z</dcterms:created>
  <dcterms:modified xsi:type="dcterms:W3CDTF">2017-06-28T11:52:11Z</dcterms:modified>
</cp:coreProperties>
</file>